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E53029-E3E7-4527-A9F1-8785057DD2FA}" type="doc">
      <dgm:prSet loTypeId="urn:microsoft.com/office/officeart/2005/8/layout/gear1" loCatId="cycle" qsTypeId="urn:microsoft.com/office/officeart/2005/8/quickstyle/simple3" qsCatId="simple" csTypeId="urn:microsoft.com/office/officeart/2005/8/colors/accent1_2" csCatId="accent1" phldr="1"/>
      <dgm:spPr/>
    </dgm:pt>
    <dgm:pt modelId="{C4A132FE-004F-41D0-B8F6-31683FB36BC1}">
      <dgm:prSet phldrT="[Texto]"/>
      <dgm:spPr/>
      <dgm:t>
        <a:bodyPr/>
        <a:lstStyle/>
        <a:p>
          <a:endParaRPr lang="es-PE"/>
        </a:p>
      </dgm:t>
    </dgm:pt>
    <dgm:pt modelId="{72F1B906-FF95-4CC1-A711-16A0377F9D06}" type="parTrans" cxnId="{CC7D672A-60F4-4FED-A5E4-E7B46D6552B1}">
      <dgm:prSet/>
      <dgm:spPr/>
      <dgm:t>
        <a:bodyPr/>
        <a:lstStyle/>
        <a:p>
          <a:endParaRPr lang="es-PE"/>
        </a:p>
      </dgm:t>
    </dgm:pt>
    <dgm:pt modelId="{4074B38F-1473-4801-A6EC-9CBF712B33C5}" type="sibTrans" cxnId="{CC7D672A-60F4-4FED-A5E4-E7B46D6552B1}">
      <dgm:prSet/>
      <dgm:spPr/>
      <dgm:t>
        <a:bodyPr/>
        <a:lstStyle/>
        <a:p>
          <a:endParaRPr lang="es-PE"/>
        </a:p>
      </dgm:t>
    </dgm:pt>
    <dgm:pt modelId="{F9527593-3FA0-4899-AE19-E4FDD11E6EFF}">
      <dgm:prSet/>
      <dgm:spPr/>
      <dgm:t>
        <a:bodyPr/>
        <a:lstStyle/>
        <a:p>
          <a:endParaRPr lang="es-PE"/>
        </a:p>
      </dgm:t>
    </dgm:pt>
    <dgm:pt modelId="{74BC47F0-C8DD-4519-9692-87651B98B8A0}" type="parTrans" cxnId="{538C9D23-9998-4ADB-AA10-2A23CD3585A6}">
      <dgm:prSet/>
      <dgm:spPr/>
      <dgm:t>
        <a:bodyPr/>
        <a:lstStyle/>
        <a:p>
          <a:endParaRPr lang="es-PE"/>
        </a:p>
      </dgm:t>
    </dgm:pt>
    <dgm:pt modelId="{22610DEE-D1CB-46DF-B2FC-A1F8BC9C3CAC}" type="sibTrans" cxnId="{538C9D23-9998-4ADB-AA10-2A23CD3585A6}">
      <dgm:prSet/>
      <dgm:spPr/>
      <dgm:t>
        <a:bodyPr/>
        <a:lstStyle/>
        <a:p>
          <a:endParaRPr lang="es-PE"/>
        </a:p>
      </dgm:t>
    </dgm:pt>
    <dgm:pt modelId="{6055207C-A9CB-47CD-8C8F-0E3841E68CB3}">
      <dgm:prSet/>
      <dgm:spPr/>
      <dgm:t>
        <a:bodyPr/>
        <a:lstStyle/>
        <a:p>
          <a:endParaRPr lang="es-PE" dirty="0"/>
        </a:p>
      </dgm:t>
    </dgm:pt>
    <dgm:pt modelId="{2846BCF2-0F75-4735-8419-9E312E585ACD}" type="parTrans" cxnId="{66DA31D3-580E-4D85-B952-CDE08E824665}">
      <dgm:prSet/>
      <dgm:spPr/>
      <dgm:t>
        <a:bodyPr/>
        <a:lstStyle/>
        <a:p>
          <a:endParaRPr lang="es-PE"/>
        </a:p>
      </dgm:t>
    </dgm:pt>
    <dgm:pt modelId="{969DE581-054F-4AB7-B2B5-6EA5FBCEE22C}" type="sibTrans" cxnId="{66DA31D3-580E-4D85-B952-CDE08E824665}">
      <dgm:prSet/>
      <dgm:spPr/>
      <dgm:t>
        <a:bodyPr/>
        <a:lstStyle/>
        <a:p>
          <a:endParaRPr lang="es-PE"/>
        </a:p>
      </dgm:t>
    </dgm:pt>
    <dgm:pt modelId="{836706E8-A598-4F2E-8287-A39EFE817AC2}">
      <dgm:prSet custT="1"/>
      <dgm:spPr/>
      <dgm:t>
        <a:bodyPr/>
        <a:lstStyle/>
        <a:p>
          <a:r>
            <a:rPr lang="es-PE" sz="1000" b="1" dirty="0" smtClean="0"/>
            <a:t>Beneficia el sistema educativo,  mejorando la calidad educativa.  </a:t>
          </a:r>
          <a:endParaRPr lang="es-PE" sz="1000" b="1" dirty="0"/>
        </a:p>
      </dgm:t>
    </dgm:pt>
    <dgm:pt modelId="{6B597C20-2EBF-4462-9E01-D48AEA40478A}" type="parTrans" cxnId="{E527AC71-3B61-4F25-8C09-CCF4B0F70D54}">
      <dgm:prSet/>
      <dgm:spPr/>
      <dgm:t>
        <a:bodyPr/>
        <a:lstStyle/>
        <a:p>
          <a:endParaRPr lang="es-PE"/>
        </a:p>
      </dgm:t>
    </dgm:pt>
    <dgm:pt modelId="{5500B0CD-7795-4D8B-A426-ACE21D46DEB3}" type="sibTrans" cxnId="{E527AC71-3B61-4F25-8C09-CCF4B0F70D54}">
      <dgm:prSet/>
      <dgm:spPr/>
      <dgm:t>
        <a:bodyPr/>
        <a:lstStyle/>
        <a:p>
          <a:endParaRPr lang="es-PE"/>
        </a:p>
      </dgm:t>
    </dgm:pt>
    <dgm:pt modelId="{7515AFA7-82B6-4B37-A935-F4E0565C48C7}">
      <dgm:prSet/>
      <dgm:spPr/>
      <dgm:t>
        <a:bodyPr/>
        <a:lstStyle/>
        <a:p>
          <a:r>
            <a:rPr lang="es-PE" b="1" dirty="0" smtClean="0"/>
            <a:t>Concepción pedagógica innovadora con pertinencia, creatividad y criticidad.</a:t>
          </a:r>
          <a:endParaRPr lang="es-PE" b="1" dirty="0"/>
        </a:p>
      </dgm:t>
    </dgm:pt>
    <dgm:pt modelId="{5A37542F-4DCA-40CC-A9F9-A7DAE37A83B7}" type="parTrans" cxnId="{A3AEA657-CA4A-49A2-AE8F-88CA23FDAA97}">
      <dgm:prSet/>
      <dgm:spPr/>
      <dgm:t>
        <a:bodyPr/>
        <a:lstStyle/>
        <a:p>
          <a:endParaRPr lang="es-PE"/>
        </a:p>
      </dgm:t>
    </dgm:pt>
    <dgm:pt modelId="{8911824D-03DC-4616-B8AB-A87C307E3E99}" type="sibTrans" cxnId="{A3AEA657-CA4A-49A2-AE8F-88CA23FDAA97}">
      <dgm:prSet/>
      <dgm:spPr/>
      <dgm:t>
        <a:bodyPr/>
        <a:lstStyle/>
        <a:p>
          <a:endParaRPr lang="es-PE"/>
        </a:p>
      </dgm:t>
    </dgm:pt>
    <dgm:pt modelId="{F023106C-E3FD-4BBB-B1C9-047DBFAC2F92}">
      <dgm:prSet custT="1"/>
      <dgm:spPr/>
      <dgm:t>
        <a:bodyPr/>
        <a:lstStyle/>
        <a:p>
          <a:r>
            <a:rPr lang="es-PE" sz="1100" b="1" dirty="0" smtClean="0"/>
            <a:t>Tecnología en la educación </a:t>
          </a:r>
          <a:endParaRPr lang="es-PE" sz="1100" b="1" dirty="0"/>
        </a:p>
      </dgm:t>
    </dgm:pt>
    <dgm:pt modelId="{766CA50A-6238-4FB9-8DB7-29870EE0D403}" type="sibTrans" cxnId="{9711556A-60DB-4209-81DB-FFD603DF487A}">
      <dgm:prSet/>
      <dgm:spPr/>
      <dgm:t>
        <a:bodyPr/>
        <a:lstStyle/>
        <a:p>
          <a:endParaRPr lang="es-PE"/>
        </a:p>
      </dgm:t>
    </dgm:pt>
    <dgm:pt modelId="{AB36B597-2A27-4CFD-8EB7-D92BB09E5DD5}" type="parTrans" cxnId="{9711556A-60DB-4209-81DB-FFD603DF487A}">
      <dgm:prSet/>
      <dgm:spPr/>
      <dgm:t>
        <a:bodyPr/>
        <a:lstStyle/>
        <a:p>
          <a:endParaRPr lang="es-PE"/>
        </a:p>
      </dgm:t>
    </dgm:pt>
    <dgm:pt modelId="{BDA268C2-A201-49DE-B6EF-CEBFE384689D}" type="pres">
      <dgm:prSet presAssocID="{2DE53029-E3E7-4527-A9F1-8785057DD2F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91F5774-98CD-48A1-9FF9-B9F6B57B6616}" type="pres">
      <dgm:prSet presAssocID="{836706E8-A598-4F2E-8287-A39EFE817AC2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1934719A-46D1-4DAC-BC5D-5C898769646E}" type="pres">
      <dgm:prSet presAssocID="{836706E8-A598-4F2E-8287-A39EFE817AC2}" presName="gear1srcNode" presStyleLbl="node1" presStyleIdx="0" presStyleCnt="3"/>
      <dgm:spPr/>
      <dgm:t>
        <a:bodyPr/>
        <a:lstStyle/>
        <a:p>
          <a:endParaRPr lang="es-PE"/>
        </a:p>
      </dgm:t>
    </dgm:pt>
    <dgm:pt modelId="{E5AFC627-E500-4AC2-ABA9-35ECAFB1F46E}" type="pres">
      <dgm:prSet presAssocID="{836706E8-A598-4F2E-8287-A39EFE817AC2}" presName="gear1dstNode" presStyleLbl="node1" presStyleIdx="0" presStyleCnt="3"/>
      <dgm:spPr/>
      <dgm:t>
        <a:bodyPr/>
        <a:lstStyle/>
        <a:p>
          <a:endParaRPr lang="es-PE"/>
        </a:p>
      </dgm:t>
    </dgm:pt>
    <dgm:pt modelId="{7F0B089D-F3AB-4974-86DC-A6E6FCD7910F}" type="pres">
      <dgm:prSet presAssocID="{7515AFA7-82B6-4B37-A935-F4E0565C48C7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228BA448-5901-4803-922A-312823B81952}" type="pres">
      <dgm:prSet presAssocID="{7515AFA7-82B6-4B37-A935-F4E0565C48C7}" presName="gear2srcNode" presStyleLbl="node1" presStyleIdx="1" presStyleCnt="3"/>
      <dgm:spPr/>
      <dgm:t>
        <a:bodyPr/>
        <a:lstStyle/>
        <a:p>
          <a:endParaRPr lang="es-PE"/>
        </a:p>
      </dgm:t>
    </dgm:pt>
    <dgm:pt modelId="{ACB7948F-624E-4E17-BCFF-1716F5294ADD}" type="pres">
      <dgm:prSet presAssocID="{7515AFA7-82B6-4B37-A935-F4E0565C48C7}" presName="gear2dstNode" presStyleLbl="node1" presStyleIdx="1" presStyleCnt="3"/>
      <dgm:spPr/>
      <dgm:t>
        <a:bodyPr/>
        <a:lstStyle/>
        <a:p>
          <a:endParaRPr lang="es-PE"/>
        </a:p>
      </dgm:t>
    </dgm:pt>
    <dgm:pt modelId="{4332C77F-7274-4CCC-82D8-7DFB2455CCD8}" type="pres">
      <dgm:prSet presAssocID="{F023106C-E3FD-4BBB-B1C9-047DBFAC2F92}" presName="gear3" presStyleLbl="node1" presStyleIdx="2" presStyleCnt="3"/>
      <dgm:spPr/>
      <dgm:t>
        <a:bodyPr/>
        <a:lstStyle/>
        <a:p>
          <a:endParaRPr lang="es-PE"/>
        </a:p>
      </dgm:t>
    </dgm:pt>
    <dgm:pt modelId="{0EBE53A3-2D89-419A-AAFE-5350798CBD78}" type="pres">
      <dgm:prSet presAssocID="{F023106C-E3FD-4BBB-B1C9-047DBFAC2F9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50F3EAEB-5F90-4882-A593-0790F4B59908}" type="pres">
      <dgm:prSet presAssocID="{F023106C-E3FD-4BBB-B1C9-047DBFAC2F92}" presName="gear3srcNode" presStyleLbl="node1" presStyleIdx="2" presStyleCnt="3"/>
      <dgm:spPr/>
      <dgm:t>
        <a:bodyPr/>
        <a:lstStyle/>
        <a:p>
          <a:endParaRPr lang="es-PE"/>
        </a:p>
      </dgm:t>
    </dgm:pt>
    <dgm:pt modelId="{60D4FD92-AF42-4A26-BBB1-AB308F9B6588}" type="pres">
      <dgm:prSet presAssocID="{F023106C-E3FD-4BBB-B1C9-047DBFAC2F92}" presName="gear3dstNode" presStyleLbl="node1" presStyleIdx="2" presStyleCnt="3"/>
      <dgm:spPr/>
      <dgm:t>
        <a:bodyPr/>
        <a:lstStyle/>
        <a:p>
          <a:endParaRPr lang="es-PE"/>
        </a:p>
      </dgm:t>
    </dgm:pt>
    <dgm:pt modelId="{66AE4DA6-09DA-4C87-A558-997A2DA69206}" type="pres">
      <dgm:prSet presAssocID="{5500B0CD-7795-4D8B-A426-ACE21D46DEB3}" presName="connector1" presStyleLbl="sibTrans2D1" presStyleIdx="0" presStyleCnt="3"/>
      <dgm:spPr/>
      <dgm:t>
        <a:bodyPr/>
        <a:lstStyle/>
        <a:p>
          <a:endParaRPr lang="es-PE"/>
        </a:p>
      </dgm:t>
    </dgm:pt>
    <dgm:pt modelId="{8D482F6E-8C38-4009-80AB-C11C247BFCD6}" type="pres">
      <dgm:prSet presAssocID="{8911824D-03DC-4616-B8AB-A87C307E3E99}" presName="connector2" presStyleLbl="sibTrans2D1" presStyleIdx="1" presStyleCnt="3"/>
      <dgm:spPr/>
      <dgm:t>
        <a:bodyPr/>
        <a:lstStyle/>
        <a:p>
          <a:endParaRPr lang="es-PE"/>
        </a:p>
      </dgm:t>
    </dgm:pt>
    <dgm:pt modelId="{01D0D58A-9C6C-463E-93D2-206639860500}" type="pres">
      <dgm:prSet presAssocID="{766CA50A-6238-4FB9-8DB7-29870EE0D403}" presName="connector3" presStyleLbl="sibTrans2D1" presStyleIdx="2" presStyleCnt="3"/>
      <dgm:spPr/>
      <dgm:t>
        <a:bodyPr/>
        <a:lstStyle/>
        <a:p>
          <a:endParaRPr lang="es-PE"/>
        </a:p>
      </dgm:t>
    </dgm:pt>
  </dgm:ptLst>
  <dgm:cxnLst>
    <dgm:cxn modelId="{5BA26BB4-275A-4BE2-A2A1-A6C47C4311B6}" type="presOf" srcId="{F023106C-E3FD-4BBB-B1C9-047DBFAC2F92}" destId="{50F3EAEB-5F90-4882-A593-0790F4B59908}" srcOrd="2" destOrd="0" presId="urn:microsoft.com/office/officeart/2005/8/layout/gear1"/>
    <dgm:cxn modelId="{C2AF2444-D1A3-4447-BFD5-941A44283420}" type="presOf" srcId="{F023106C-E3FD-4BBB-B1C9-047DBFAC2F92}" destId="{60D4FD92-AF42-4A26-BBB1-AB308F9B6588}" srcOrd="3" destOrd="0" presId="urn:microsoft.com/office/officeart/2005/8/layout/gear1"/>
    <dgm:cxn modelId="{08A6C5D5-71A9-47DB-9986-106EC486907B}" type="presOf" srcId="{836706E8-A598-4F2E-8287-A39EFE817AC2}" destId="{791F5774-98CD-48A1-9FF9-B9F6B57B6616}" srcOrd="0" destOrd="0" presId="urn:microsoft.com/office/officeart/2005/8/layout/gear1"/>
    <dgm:cxn modelId="{538C9D23-9998-4ADB-AA10-2A23CD3585A6}" srcId="{2DE53029-E3E7-4527-A9F1-8785057DD2FA}" destId="{F9527593-3FA0-4899-AE19-E4FDD11E6EFF}" srcOrd="4" destOrd="0" parTransId="{74BC47F0-C8DD-4519-9692-87651B98B8A0}" sibTransId="{22610DEE-D1CB-46DF-B2FC-A1F8BC9C3CAC}"/>
    <dgm:cxn modelId="{83EEF56E-94A9-44CC-AC96-7C991BAC2262}" type="presOf" srcId="{F023106C-E3FD-4BBB-B1C9-047DBFAC2F92}" destId="{0EBE53A3-2D89-419A-AAFE-5350798CBD78}" srcOrd="1" destOrd="0" presId="urn:microsoft.com/office/officeart/2005/8/layout/gear1"/>
    <dgm:cxn modelId="{A3AEA657-CA4A-49A2-AE8F-88CA23FDAA97}" srcId="{2DE53029-E3E7-4527-A9F1-8785057DD2FA}" destId="{7515AFA7-82B6-4B37-A935-F4E0565C48C7}" srcOrd="1" destOrd="0" parTransId="{5A37542F-4DCA-40CC-A9F9-A7DAE37A83B7}" sibTransId="{8911824D-03DC-4616-B8AB-A87C307E3E99}"/>
    <dgm:cxn modelId="{CC7D672A-60F4-4FED-A5E4-E7B46D6552B1}" srcId="{2DE53029-E3E7-4527-A9F1-8785057DD2FA}" destId="{C4A132FE-004F-41D0-B8F6-31683FB36BC1}" srcOrd="5" destOrd="0" parTransId="{72F1B906-FF95-4CC1-A711-16A0377F9D06}" sibTransId="{4074B38F-1473-4801-A6EC-9CBF712B33C5}"/>
    <dgm:cxn modelId="{B52E323F-9051-4705-97A7-16BDF48F138F}" type="presOf" srcId="{8911824D-03DC-4616-B8AB-A87C307E3E99}" destId="{8D482F6E-8C38-4009-80AB-C11C247BFCD6}" srcOrd="0" destOrd="0" presId="urn:microsoft.com/office/officeart/2005/8/layout/gear1"/>
    <dgm:cxn modelId="{7A52F4F7-62F5-4D2F-98E0-56879E49E1E9}" type="presOf" srcId="{7515AFA7-82B6-4B37-A935-F4E0565C48C7}" destId="{7F0B089D-F3AB-4974-86DC-A6E6FCD7910F}" srcOrd="0" destOrd="0" presId="urn:microsoft.com/office/officeart/2005/8/layout/gear1"/>
    <dgm:cxn modelId="{9711556A-60DB-4209-81DB-FFD603DF487A}" srcId="{2DE53029-E3E7-4527-A9F1-8785057DD2FA}" destId="{F023106C-E3FD-4BBB-B1C9-047DBFAC2F92}" srcOrd="2" destOrd="0" parTransId="{AB36B597-2A27-4CFD-8EB7-D92BB09E5DD5}" sibTransId="{766CA50A-6238-4FB9-8DB7-29870EE0D403}"/>
    <dgm:cxn modelId="{4E561558-396C-47E1-B676-5144A369E804}" type="presOf" srcId="{F023106C-E3FD-4BBB-B1C9-047DBFAC2F92}" destId="{4332C77F-7274-4CCC-82D8-7DFB2455CCD8}" srcOrd="0" destOrd="0" presId="urn:microsoft.com/office/officeart/2005/8/layout/gear1"/>
    <dgm:cxn modelId="{EEA268B3-7B4D-443F-91C6-C71C7C4FC26E}" type="presOf" srcId="{836706E8-A598-4F2E-8287-A39EFE817AC2}" destId="{E5AFC627-E500-4AC2-ABA9-35ECAFB1F46E}" srcOrd="2" destOrd="0" presId="urn:microsoft.com/office/officeart/2005/8/layout/gear1"/>
    <dgm:cxn modelId="{E527AC71-3B61-4F25-8C09-CCF4B0F70D54}" srcId="{2DE53029-E3E7-4527-A9F1-8785057DD2FA}" destId="{836706E8-A598-4F2E-8287-A39EFE817AC2}" srcOrd="0" destOrd="0" parTransId="{6B597C20-2EBF-4462-9E01-D48AEA40478A}" sibTransId="{5500B0CD-7795-4D8B-A426-ACE21D46DEB3}"/>
    <dgm:cxn modelId="{0CBBB103-172E-4BB4-B040-5EFE68FCFDC2}" type="presOf" srcId="{836706E8-A598-4F2E-8287-A39EFE817AC2}" destId="{1934719A-46D1-4DAC-BC5D-5C898769646E}" srcOrd="1" destOrd="0" presId="urn:microsoft.com/office/officeart/2005/8/layout/gear1"/>
    <dgm:cxn modelId="{A4ABF173-6698-41B5-A1FE-745236D1605C}" type="presOf" srcId="{7515AFA7-82B6-4B37-A935-F4E0565C48C7}" destId="{ACB7948F-624E-4E17-BCFF-1716F5294ADD}" srcOrd="2" destOrd="0" presId="urn:microsoft.com/office/officeart/2005/8/layout/gear1"/>
    <dgm:cxn modelId="{66DA31D3-580E-4D85-B952-CDE08E824665}" srcId="{2DE53029-E3E7-4527-A9F1-8785057DD2FA}" destId="{6055207C-A9CB-47CD-8C8F-0E3841E68CB3}" srcOrd="3" destOrd="0" parTransId="{2846BCF2-0F75-4735-8419-9E312E585ACD}" sibTransId="{969DE581-054F-4AB7-B2B5-6EA5FBCEE22C}"/>
    <dgm:cxn modelId="{9D975A62-0DD4-4607-B109-74BC64380E90}" type="presOf" srcId="{5500B0CD-7795-4D8B-A426-ACE21D46DEB3}" destId="{66AE4DA6-09DA-4C87-A558-997A2DA69206}" srcOrd="0" destOrd="0" presId="urn:microsoft.com/office/officeart/2005/8/layout/gear1"/>
    <dgm:cxn modelId="{FBACE22B-B130-4637-97A7-1E18C9A40503}" type="presOf" srcId="{766CA50A-6238-4FB9-8DB7-29870EE0D403}" destId="{01D0D58A-9C6C-463E-93D2-206639860500}" srcOrd="0" destOrd="0" presId="urn:microsoft.com/office/officeart/2005/8/layout/gear1"/>
    <dgm:cxn modelId="{262C8003-73F5-49DC-A5B5-3D5E2354C282}" type="presOf" srcId="{7515AFA7-82B6-4B37-A935-F4E0565C48C7}" destId="{228BA448-5901-4803-922A-312823B81952}" srcOrd="1" destOrd="0" presId="urn:microsoft.com/office/officeart/2005/8/layout/gear1"/>
    <dgm:cxn modelId="{BFC53EBB-A240-4BF2-A1C8-93D64A79FD80}" type="presOf" srcId="{2DE53029-E3E7-4527-A9F1-8785057DD2FA}" destId="{BDA268C2-A201-49DE-B6EF-CEBFE384689D}" srcOrd="0" destOrd="0" presId="urn:microsoft.com/office/officeart/2005/8/layout/gear1"/>
    <dgm:cxn modelId="{6383965B-47D7-4549-9F1A-C1CAFF1E00B4}" type="presParOf" srcId="{BDA268C2-A201-49DE-B6EF-CEBFE384689D}" destId="{791F5774-98CD-48A1-9FF9-B9F6B57B6616}" srcOrd="0" destOrd="0" presId="urn:microsoft.com/office/officeart/2005/8/layout/gear1"/>
    <dgm:cxn modelId="{6D750769-EDC9-425D-B3E8-D8D0B8CCC79E}" type="presParOf" srcId="{BDA268C2-A201-49DE-B6EF-CEBFE384689D}" destId="{1934719A-46D1-4DAC-BC5D-5C898769646E}" srcOrd="1" destOrd="0" presId="urn:microsoft.com/office/officeart/2005/8/layout/gear1"/>
    <dgm:cxn modelId="{4FF7118C-E982-4C4B-AD2A-086754B1E90C}" type="presParOf" srcId="{BDA268C2-A201-49DE-B6EF-CEBFE384689D}" destId="{E5AFC627-E500-4AC2-ABA9-35ECAFB1F46E}" srcOrd="2" destOrd="0" presId="urn:microsoft.com/office/officeart/2005/8/layout/gear1"/>
    <dgm:cxn modelId="{AD1D1E25-FAB0-4C8C-B028-BE808ED803AD}" type="presParOf" srcId="{BDA268C2-A201-49DE-B6EF-CEBFE384689D}" destId="{7F0B089D-F3AB-4974-86DC-A6E6FCD7910F}" srcOrd="3" destOrd="0" presId="urn:microsoft.com/office/officeart/2005/8/layout/gear1"/>
    <dgm:cxn modelId="{50D7EECE-7A3B-40BB-AEC8-28EB3F9F6BC9}" type="presParOf" srcId="{BDA268C2-A201-49DE-B6EF-CEBFE384689D}" destId="{228BA448-5901-4803-922A-312823B81952}" srcOrd="4" destOrd="0" presId="urn:microsoft.com/office/officeart/2005/8/layout/gear1"/>
    <dgm:cxn modelId="{172733EA-03A1-4416-8CEA-81816CD858D3}" type="presParOf" srcId="{BDA268C2-A201-49DE-B6EF-CEBFE384689D}" destId="{ACB7948F-624E-4E17-BCFF-1716F5294ADD}" srcOrd="5" destOrd="0" presId="urn:microsoft.com/office/officeart/2005/8/layout/gear1"/>
    <dgm:cxn modelId="{617002C9-169A-499F-9E15-659310B6E0ED}" type="presParOf" srcId="{BDA268C2-A201-49DE-B6EF-CEBFE384689D}" destId="{4332C77F-7274-4CCC-82D8-7DFB2455CCD8}" srcOrd="6" destOrd="0" presId="urn:microsoft.com/office/officeart/2005/8/layout/gear1"/>
    <dgm:cxn modelId="{24B88EE7-996B-46DD-A6E5-F65016521507}" type="presParOf" srcId="{BDA268C2-A201-49DE-B6EF-CEBFE384689D}" destId="{0EBE53A3-2D89-419A-AAFE-5350798CBD78}" srcOrd="7" destOrd="0" presId="urn:microsoft.com/office/officeart/2005/8/layout/gear1"/>
    <dgm:cxn modelId="{E3120974-FD9C-4405-B894-D6BC09006071}" type="presParOf" srcId="{BDA268C2-A201-49DE-B6EF-CEBFE384689D}" destId="{50F3EAEB-5F90-4882-A593-0790F4B59908}" srcOrd="8" destOrd="0" presId="urn:microsoft.com/office/officeart/2005/8/layout/gear1"/>
    <dgm:cxn modelId="{C91B62A5-F1F6-493D-9668-9639C955B3CE}" type="presParOf" srcId="{BDA268C2-A201-49DE-B6EF-CEBFE384689D}" destId="{60D4FD92-AF42-4A26-BBB1-AB308F9B6588}" srcOrd="9" destOrd="0" presId="urn:microsoft.com/office/officeart/2005/8/layout/gear1"/>
    <dgm:cxn modelId="{D90EA9E4-C424-4C58-9A38-571BFF6E3AB5}" type="presParOf" srcId="{BDA268C2-A201-49DE-B6EF-CEBFE384689D}" destId="{66AE4DA6-09DA-4C87-A558-997A2DA69206}" srcOrd="10" destOrd="0" presId="urn:microsoft.com/office/officeart/2005/8/layout/gear1"/>
    <dgm:cxn modelId="{2417EC1D-244B-4056-8EA1-93D5D6640563}" type="presParOf" srcId="{BDA268C2-A201-49DE-B6EF-CEBFE384689D}" destId="{8D482F6E-8C38-4009-80AB-C11C247BFCD6}" srcOrd="11" destOrd="0" presId="urn:microsoft.com/office/officeart/2005/8/layout/gear1"/>
    <dgm:cxn modelId="{271EE9FB-1B0B-47A0-AE7A-388928ECBCE8}" type="presParOf" srcId="{BDA268C2-A201-49DE-B6EF-CEBFE384689D}" destId="{01D0D58A-9C6C-463E-93D2-20663986050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5A0750-3799-4618-8F65-1C55325EC4EF}" type="doc">
      <dgm:prSet loTypeId="urn:microsoft.com/office/officeart/2005/8/layout/matrix1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34F8453A-654F-4C32-A5E8-03BA4D6672E4}">
      <dgm:prSet phldrT="[Texto]"/>
      <dgm:spPr/>
      <dgm:t>
        <a:bodyPr/>
        <a:lstStyle/>
        <a:p>
          <a:r>
            <a:rPr lang="es-PE" b="1" dirty="0" smtClean="0">
              <a:latin typeface="Comic Sans MS" pitchFamily="66" charset="0"/>
            </a:rPr>
            <a:t>Práctica pedagógica innovadora para el aprendizaje</a:t>
          </a:r>
          <a:endParaRPr lang="es-PE" b="1" dirty="0">
            <a:latin typeface="Comic Sans MS" pitchFamily="66" charset="0"/>
          </a:endParaRPr>
        </a:p>
      </dgm:t>
    </dgm:pt>
    <dgm:pt modelId="{AD872B90-7D7E-4A83-AD38-71225E65FDAF}" type="parTrans" cxnId="{E1691280-A3A7-400D-A9D0-57437398538D}">
      <dgm:prSet/>
      <dgm:spPr/>
      <dgm:t>
        <a:bodyPr/>
        <a:lstStyle/>
        <a:p>
          <a:endParaRPr lang="es-PE"/>
        </a:p>
      </dgm:t>
    </dgm:pt>
    <dgm:pt modelId="{79D39645-5CB7-490E-A819-1525391723AD}" type="sibTrans" cxnId="{E1691280-A3A7-400D-A9D0-57437398538D}">
      <dgm:prSet/>
      <dgm:spPr/>
      <dgm:t>
        <a:bodyPr/>
        <a:lstStyle/>
        <a:p>
          <a:endParaRPr lang="es-PE"/>
        </a:p>
      </dgm:t>
    </dgm:pt>
    <dgm:pt modelId="{583F691A-2B93-4C56-B09F-7B95AEB53110}">
      <dgm:prSet phldrT="[Texto]"/>
      <dgm:spPr/>
      <dgm:t>
        <a:bodyPr/>
        <a:lstStyle/>
        <a:p>
          <a:r>
            <a:rPr lang="es-PE" dirty="0" smtClean="0"/>
            <a:t>Propone utilizar herramientas TIC (recursos didácticos). </a:t>
          </a:r>
          <a:endParaRPr lang="es-PE" dirty="0"/>
        </a:p>
      </dgm:t>
    </dgm:pt>
    <dgm:pt modelId="{F239BCED-7C34-4769-88C1-215FF62C2F9A}" type="parTrans" cxnId="{B3DD3833-829E-4AA1-B5C4-9A057260FF2B}">
      <dgm:prSet/>
      <dgm:spPr/>
      <dgm:t>
        <a:bodyPr/>
        <a:lstStyle/>
        <a:p>
          <a:endParaRPr lang="es-PE"/>
        </a:p>
      </dgm:t>
    </dgm:pt>
    <dgm:pt modelId="{585C425A-6AD9-4562-9C21-E72E5A0AA424}" type="sibTrans" cxnId="{B3DD3833-829E-4AA1-B5C4-9A057260FF2B}">
      <dgm:prSet/>
      <dgm:spPr/>
      <dgm:t>
        <a:bodyPr/>
        <a:lstStyle/>
        <a:p>
          <a:endParaRPr lang="es-PE"/>
        </a:p>
      </dgm:t>
    </dgm:pt>
    <dgm:pt modelId="{D65F2450-BF03-4F8E-BA6D-CC6EF2A80795}">
      <dgm:prSet phldrT="[Texto]"/>
      <dgm:spPr/>
      <dgm:t>
        <a:bodyPr/>
        <a:lstStyle/>
        <a:p>
          <a:r>
            <a:rPr lang="es-PE" dirty="0" smtClean="0"/>
            <a:t>Acepta la utilización de los recursos TIC como un medio que construye  conocimiento. </a:t>
          </a:r>
          <a:endParaRPr lang="es-PE" dirty="0"/>
        </a:p>
      </dgm:t>
    </dgm:pt>
    <dgm:pt modelId="{91472EAB-AD61-4AB0-9A78-819888059279}" type="parTrans" cxnId="{35283AA8-1A61-428C-BA42-86881A124D43}">
      <dgm:prSet/>
      <dgm:spPr/>
      <dgm:t>
        <a:bodyPr/>
        <a:lstStyle/>
        <a:p>
          <a:endParaRPr lang="es-PE"/>
        </a:p>
      </dgm:t>
    </dgm:pt>
    <dgm:pt modelId="{8FD665CE-F470-4C3E-8517-2FACC10CC1E9}" type="sibTrans" cxnId="{35283AA8-1A61-428C-BA42-86881A124D43}">
      <dgm:prSet/>
      <dgm:spPr/>
      <dgm:t>
        <a:bodyPr/>
        <a:lstStyle/>
        <a:p>
          <a:endParaRPr lang="es-PE"/>
        </a:p>
      </dgm:t>
    </dgm:pt>
    <dgm:pt modelId="{5D079545-E0B8-493D-AEFD-DFE3A7462247}">
      <dgm:prSet phldrT="[Texto]"/>
      <dgm:spPr/>
      <dgm:t>
        <a:bodyPr/>
        <a:lstStyle/>
        <a:p>
          <a:r>
            <a:rPr lang="es-PE" dirty="0" smtClean="0"/>
            <a:t>Busca el desarrollo de capacidades en los estudiantes al emplear los recursos TIC. </a:t>
          </a:r>
          <a:endParaRPr lang="es-PE" dirty="0"/>
        </a:p>
      </dgm:t>
    </dgm:pt>
    <dgm:pt modelId="{EBB938EB-58EF-4862-9E1D-BA2B2526E3F3}" type="parTrans" cxnId="{60C5F853-C68E-41F7-A408-F9D6A24DF8CC}">
      <dgm:prSet/>
      <dgm:spPr/>
      <dgm:t>
        <a:bodyPr/>
        <a:lstStyle/>
        <a:p>
          <a:endParaRPr lang="es-PE"/>
        </a:p>
      </dgm:t>
    </dgm:pt>
    <dgm:pt modelId="{9FF6A548-98B2-4049-9F24-30CF172C51E9}" type="sibTrans" cxnId="{60C5F853-C68E-41F7-A408-F9D6A24DF8CC}">
      <dgm:prSet/>
      <dgm:spPr/>
      <dgm:t>
        <a:bodyPr/>
        <a:lstStyle/>
        <a:p>
          <a:endParaRPr lang="es-PE"/>
        </a:p>
      </dgm:t>
    </dgm:pt>
    <dgm:pt modelId="{D394BF9A-C60A-49DE-A8EB-EEF31D6475D8}">
      <dgm:prSet phldrT="[Texto]"/>
      <dgm:spPr/>
      <dgm:t>
        <a:bodyPr/>
        <a:lstStyle/>
        <a:p>
          <a:r>
            <a:rPr lang="es-PE" dirty="0" smtClean="0"/>
            <a:t>Existe dos condiciones: objetivas </a:t>
          </a:r>
          <a:r>
            <a:rPr lang="es-PE" dirty="0" smtClean="0"/>
            <a:t>y </a:t>
          </a:r>
          <a:r>
            <a:rPr lang="es-PE" dirty="0" smtClean="0"/>
            <a:t>subjetivas </a:t>
          </a:r>
          <a:r>
            <a:rPr lang="es-PE" dirty="0" smtClean="0"/>
            <a:t>(por el docente y estudiante</a:t>
          </a:r>
          <a:r>
            <a:rPr lang="es-PE" dirty="0" smtClean="0"/>
            <a:t>)</a:t>
          </a:r>
          <a:endParaRPr lang="es-PE" dirty="0"/>
        </a:p>
      </dgm:t>
    </dgm:pt>
    <dgm:pt modelId="{DBFB166B-6578-4B4C-AF54-7D47723E95D1}" type="parTrans" cxnId="{04CC0DF6-8A66-41A6-ADDD-ED0049E4B68A}">
      <dgm:prSet/>
      <dgm:spPr/>
      <dgm:t>
        <a:bodyPr/>
        <a:lstStyle/>
        <a:p>
          <a:endParaRPr lang="es-PE"/>
        </a:p>
      </dgm:t>
    </dgm:pt>
    <dgm:pt modelId="{EABE48D4-1699-4010-91AB-8C273DE2D2C5}" type="sibTrans" cxnId="{04CC0DF6-8A66-41A6-ADDD-ED0049E4B68A}">
      <dgm:prSet/>
      <dgm:spPr/>
      <dgm:t>
        <a:bodyPr/>
        <a:lstStyle/>
        <a:p>
          <a:endParaRPr lang="es-PE"/>
        </a:p>
      </dgm:t>
    </dgm:pt>
    <dgm:pt modelId="{2534D06A-19C7-417E-B0BF-93598FD94B03}" type="pres">
      <dgm:prSet presAssocID="{185A0750-3799-4618-8F65-1C55325EC4E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BF1C94C7-4215-462E-9B35-AB7E58F495BE}" type="pres">
      <dgm:prSet presAssocID="{185A0750-3799-4618-8F65-1C55325EC4EF}" presName="matrix" presStyleCnt="0"/>
      <dgm:spPr/>
    </dgm:pt>
    <dgm:pt modelId="{3B70545A-BE01-48E6-BE65-7CC43738A4C8}" type="pres">
      <dgm:prSet presAssocID="{185A0750-3799-4618-8F65-1C55325EC4EF}" presName="tile1" presStyleLbl="node1" presStyleIdx="0" presStyleCnt="4"/>
      <dgm:spPr/>
      <dgm:t>
        <a:bodyPr/>
        <a:lstStyle/>
        <a:p>
          <a:endParaRPr lang="es-PE"/>
        </a:p>
      </dgm:t>
    </dgm:pt>
    <dgm:pt modelId="{B284AB47-EFBB-4CF0-9BC7-09380E835CB1}" type="pres">
      <dgm:prSet presAssocID="{185A0750-3799-4618-8F65-1C55325EC4E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2AE14B8D-4012-4C52-A2AC-C5F1A5FDD32C}" type="pres">
      <dgm:prSet presAssocID="{185A0750-3799-4618-8F65-1C55325EC4EF}" presName="tile2" presStyleLbl="node1" presStyleIdx="1" presStyleCnt="4" custLinFactNeighborX="2362" custLinFactNeighborY="776"/>
      <dgm:spPr/>
      <dgm:t>
        <a:bodyPr/>
        <a:lstStyle/>
        <a:p>
          <a:endParaRPr lang="es-PE"/>
        </a:p>
      </dgm:t>
    </dgm:pt>
    <dgm:pt modelId="{73EE0BCB-EE42-4621-B4B5-4787F2D131E9}" type="pres">
      <dgm:prSet presAssocID="{185A0750-3799-4618-8F65-1C55325EC4E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C592C351-3578-4D6D-86F7-1B7F9D63E88C}" type="pres">
      <dgm:prSet presAssocID="{185A0750-3799-4618-8F65-1C55325EC4EF}" presName="tile3" presStyleLbl="node1" presStyleIdx="2" presStyleCnt="4"/>
      <dgm:spPr/>
      <dgm:t>
        <a:bodyPr/>
        <a:lstStyle/>
        <a:p>
          <a:endParaRPr lang="es-PE"/>
        </a:p>
      </dgm:t>
    </dgm:pt>
    <dgm:pt modelId="{BA49CF1A-10FF-427B-8F1E-C08BBBBDB6F1}" type="pres">
      <dgm:prSet presAssocID="{185A0750-3799-4618-8F65-1C55325EC4E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DEBF4B0-C0B1-446B-B0D7-3A8B30FF953B}" type="pres">
      <dgm:prSet presAssocID="{185A0750-3799-4618-8F65-1C55325EC4EF}" presName="tile4" presStyleLbl="node1" presStyleIdx="3" presStyleCnt="4"/>
      <dgm:spPr/>
      <dgm:t>
        <a:bodyPr/>
        <a:lstStyle/>
        <a:p>
          <a:endParaRPr lang="es-PE"/>
        </a:p>
      </dgm:t>
    </dgm:pt>
    <dgm:pt modelId="{843EED27-958E-4805-BF5F-F8470AFC2800}" type="pres">
      <dgm:prSet presAssocID="{185A0750-3799-4618-8F65-1C55325EC4E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CA3C564-93AD-4097-AA0F-435AC79432C9}" type="pres">
      <dgm:prSet presAssocID="{185A0750-3799-4618-8F65-1C55325EC4EF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PE"/>
        </a:p>
      </dgm:t>
    </dgm:pt>
  </dgm:ptLst>
  <dgm:cxnLst>
    <dgm:cxn modelId="{E1691280-A3A7-400D-A9D0-57437398538D}" srcId="{185A0750-3799-4618-8F65-1C55325EC4EF}" destId="{34F8453A-654F-4C32-A5E8-03BA4D6672E4}" srcOrd="0" destOrd="0" parTransId="{AD872B90-7D7E-4A83-AD38-71225E65FDAF}" sibTransId="{79D39645-5CB7-490E-A819-1525391723AD}"/>
    <dgm:cxn modelId="{35283AA8-1A61-428C-BA42-86881A124D43}" srcId="{34F8453A-654F-4C32-A5E8-03BA4D6672E4}" destId="{D65F2450-BF03-4F8E-BA6D-CC6EF2A80795}" srcOrd="1" destOrd="0" parTransId="{91472EAB-AD61-4AB0-9A78-819888059279}" sibTransId="{8FD665CE-F470-4C3E-8517-2FACC10CC1E9}"/>
    <dgm:cxn modelId="{1879D187-9A55-4E0C-AADE-485902341B9D}" type="presOf" srcId="{583F691A-2B93-4C56-B09F-7B95AEB53110}" destId="{B284AB47-EFBB-4CF0-9BC7-09380E835CB1}" srcOrd="1" destOrd="0" presId="urn:microsoft.com/office/officeart/2005/8/layout/matrix1"/>
    <dgm:cxn modelId="{6ED1B19A-9AC6-4813-B195-015BE8DA1BA7}" type="presOf" srcId="{5D079545-E0B8-493D-AEFD-DFE3A7462247}" destId="{C592C351-3578-4D6D-86F7-1B7F9D63E88C}" srcOrd="0" destOrd="0" presId="urn:microsoft.com/office/officeart/2005/8/layout/matrix1"/>
    <dgm:cxn modelId="{04CC0DF6-8A66-41A6-ADDD-ED0049E4B68A}" srcId="{34F8453A-654F-4C32-A5E8-03BA4D6672E4}" destId="{D394BF9A-C60A-49DE-A8EB-EEF31D6475D8}" srcOrd="3" destOrd="0" parTransId="{DBFB166B-6578-4B4C-AF54-7D47723E95D1}" sibTransId="{EABE48D4-1699-4010-91AB-8C273DE2D2C5}"/>
    <dgm:cxn modelId="{4094EE1D-0172-41FA-9123-D3BC582BD471}" type="presOf" srcId="{185A0750-3799-4618-8F65-1C55325EC4EF}" destId="{2534D06A-19C7-417E-B0BF-93598FD94B03}" srcOrd="0" destOrd="0" presId="urn:microsoft.com/office/officeart/2005/8/layout/matrix1"/>
    <dgm:cxn modelId="{03E17ACF-3FE9-4A99-858B-0167F592FD51}" type="presOf" srcId="{D394BF9A-C60A-49DE-A8EB-EEF31D6475D8}" destId="{843EED27-958E-4805-BF5F-F8470AFC2800}" srcOrd="1" destOrd="0" presId="urn:microsoft.com/office/officeart/2005/8/layout/matrix1"/>
    <dgm:cxn modelId="{427F92A2-1A12-438B-8218-5790015F5BE8}" type="presOf" srcId="{583F691A-2B93-4C56-B09F-7B95AEB53110}" destId="{3B70545A-BE01-48E6-BE65-7CC43738A4C8}" srcOrd="0" destOrd="0" presId="urn:microsoft.com/office/officeart/2005/8/layout/matrix1"/>
    <dgm:cxn modelId="{EBE36D62-5E75-45B8-9795-ACD837A4DC0D}" type="presOf" srcId="{34F8453A-654F-4C32-A5E8-03BA4D6672E4}" destId="{ACA3C564-93AD-4097-AA0F-435AC79432C9}" srcOrd="0" destOrd="0" presId="urn:microsoft.com/office/officeart/2005/8/layout/matrix1"/>
    <dgm:cxn modelId="{2C4BA03C-62B0-416F-9067-F4E6CEE42007}" type="presOf" srcId="{D65F2450-BF03-4F8E-BA6D-CC6EF2A80795}" destId="{2AE14B8D-4012-4C52-A2AC-C5F1A5FDD32C}" srcOrd="0" destOrd="0" presId="urn:microsoft.com/office/officeart/2005/8/layout/matrix1"/>
    <dgm:cxn modelId="{4B7B70EB-A881-47B0-9A11-0221A15306A7}" type="presOf" srcId="{D394BF9A-C60A-49DE-A8EB-EEF31D6475D8}" destId="{DDEBF4B0-C0B1-446B-B0D7-3A8B30FF953B}" srcOrd="0" destOrd="0" presId="urn:microsoft.com/office/officeart/2005/8/layout/matrix1"/>
    <dgm:cxn modelId="{B3DD3833-829E-4AA1-B5C4-9A057260FF2B}" srcId="{34F8453A-654F-4C32-A5E8-03BA4D6672E4}" destId="{583F691A-2B93-4C56-B09F-7B95AEB53110}" srcOrd="0" destOrd="0" parTransId="{F239BCED-7C34-4769-88C1-215FF62C2F9A}" sibTransId="{585C425A-6AD9-4562-9C21-E72E5A0AA424}"/>
    <dgm:cxn modelId="{60C5F853-C68E-41F7-A408-F9D6A24DF8CC}" srcId="{34F8453A-654F-4C32-A5E8-03BA4D6672E4}" destId="{5D079545-E0B8-493D-AEFD-DFE3A7462247}" srcOrd="2" destOrd="0" parTransId="{EBB938EB-58EF-4862-9E1D-BA2B2526E3F3}" sibTransId="{9FF6A548-98B2-4049-9F24-30CF172C51E9}"/>
    <dgm:cxn modelId="{E5BB7D7D-FEC9-40B6-A21B-2135431E2FCE}" type="presOf" srcId="{5D079545-E0B8-493D-AEFD-DFE3A7462247}" destId="{BA49CF1A-10FF-427B-8F1E-C08BBBBDB6F1}" srcOrd="1" destOrd="0" presId="urn:microsoft.com/office/officeart/2005/8/layout/matrix1"/>
    <dgm:cxn modelId="{A55A8742-5431-47DF-98A3-A14033B34A30}" type="presOf" srcId="{D65F2450-BF03-4F8E-BA6D-CC6EF2A80795}" destId="{73EE0BCB-EE42-4621-B4B5-4787F2D131E9}" srcOrd="1" destOrd="0" presId="urn:microsoft.com/office/officeart/2005/8/layout/matrix1"/>
    <dgm:cxn modelId="{D0630A3C-0566-4E6B-AC18-540E149B95BE}" type="presParOf" srcId="{2534D06A-19C7-417E-B0BF-93598FD94B03}" destId="{BF1C94C7-4215-462E-9B35-AB7E58F495BE}" srcOrd="0" destOrd="0" presId="urn:microsoft.com/office/officeart/2005/8/layout/matrix1"/>
    <dgm:cxn modelId="{CFC093FF-EA88-4060-9409-C85FB24B799D}" type="presParOf" srcId="{BF1C94C7-4215-462E-9B35-AB7E58F495BE}" destId="{3B70545A-BE01-48E6-BE65-7CC43738A4C8}" srcOrd="0" destOrd="0" presId="urn:microsoft.com/office/officeart/2005/8/layout/matrix1"/>
    <dgm:cxn modelId="{E3B24F93-5D8D-4BDC-A346-E9270FC29118}" type="presParOf" srcId="{BF1C94C7-4215-462E-9B35-AB7E58F495BE}" destId="{B284AB47-EFBB-4CF0-9BC7-09380E835CB1}" srcOrd="1" destOrd="0" presId="urn:microsoft.com/office/officeart/2005/8/layout/matrix1"/>
    <dgm:cxn modelId="{D6AA2ABF-5341-4F94-B484-3D73CC93CA31}" type="presParOf" srcId="{BF1C94C7-4215-462E-9B35-AB7E58F495BE}" destId="{2AE14B8D-4012-4C52-A2AC-C5F1A5FDD32C}" srcOrd="2" destOrd="0" presId="urn:microsoft.com/office/officeart/2005/8/layout/matrix1"/>
    <dgm:cxn modelId="{4A14FD0D-4826-4556-9293-B67CE3ACB655}" type="presParOf" srcId="{BF1C94C7-4215-462E-9B35-AB7E58F495BE}" destId="{73EE0BCB-EE42-4621-B4B5-4787F2D131E9}" srcOrd="3" destOrd="0" presId="urn:microsoft.com/office/officeart/2005/8/layout/matrix1"/>
    <dgm:cxn modelId="{B51E7C82-A3FA-48AF-9BDE-B37FF5F2D536}" type="presParOf" srcId="{BF1C94C7-4215-462E-9B35-AB7E58F495BE}" destId="{C592C351-3578-4D6D-86F7-1B7F9D63E88C}" srcOrd="4" destOrd="0" presId="urn:microsoft.com/office/officeart/2005/8/layout/matrix1"/>
    <dgm:cxn modelId="{4D67065D-E635-4988-9204-063FDE6B1355}" type="presParOf" srcId="{BF1C94C7-4215-462E-9B35-AB7E58F495BE}" destId="{BA49CF1A-10FF-427B-8F1E-C08BBBBDB6F1}" srcOrd="5" destOrd="0" presId="urn:microsoft.com/office/officeart/2005/8/layout/matrix1"/>
    <dgm:cxn modelId="{429333DE-7A7A-43E9-8793-7C47C135212B}" type="presParOf" srcId="{BF1C94C7-4215-462E-9B35-AB7E58F495BE}" destId="{DDEBF4B0-C0B1-446B-B0D7-3A8B30FF953B}" srcOrd="6" destOrd="0" presId="urn:microsoft.com/office/officeart/2005/8/layout/matrix1"/>
    <dgm:cxn modelId="{1AFCF899-FAFD-4188-93B7-0EFF1CA83643}" type="presParOf" srcId="{BF1C94C7-4215-462E-9B35-AB7E58F495BE}" destId="{843EED27-958E-4805-BF5F-F8470AFC2800}" srcOrd="7" destOrd="0" presId="urn:microsoft.com/office/officeart/2005/8/layout/matrix1"/>
    <dgm:cxn modelId="{85162E06-FA60-4D7B-9C59-F8180CA7BBB6}" type="presParOf" srcId="{2534D06A-19C7-417E-B0BF-93598FD94B03}" destId="{ACA3C564-93AD-4097-AA0F-435AC79432C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F5774-98CD-48A1-9FF9-B9F6B57B6616}">
      <dsp:nvSpPr>
        <dsp:cNvPr id="0" name=""/>
        <dsp:cNvSpPr/>
      </dsp:nvSpPr>
      <dsp:spPr>
        <a:xfrm>
          <a:off x="3073164" y="1828800"/>
          <a:ext cx="2235200" cy="2235200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000" b="1" kern="1200" dirty="0" smtClean="0"/>
            <a:t>Beneficia el sistema educativo,  mejorando la calidad educativa.  </a:t>
          </a:r>
          <a:endParaRPr lang="es-PE" sz="1000" b="1" kern="1200" dirty="0"/>
        </a:p>
      </dsp:txBody>
      <dsp:txXfrm>
        <a:off x="3522539" y="2352385"/>
        <a:ext cx="1336450" cy="1148939"/>
      </dsp:txXfrm>
    </dsp:sp>
    <dsp:sp modelId="{7F0B089D-F3AB-4974-86DC-A6E6FCD7910F}">
      <dsp:nvSpPr>
        <dsp:cNvPr id="0" name=""/>
        <dsp:cNvSpPr/>
      </dsp:nvSpPr>
      <dsp:spPr>
        <a:xfrm>
          <a:off x="1772684" y="1300480"/>
          <a:ext cx="1625600" cy="1625600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800" b="1" kern="1200" dirty="0" smtClean="0"/>
            <a:t>Concepción pedagógica innovadora con pertinencia, creatividad y criticidad.</a:t>
          </a:r>
          <a:endParaRPr lang="es-PE" sz="800" b="1" kern="1200" dirty="0"/>
        </a:p>
      </dsp:txBody>
      <dsp:txXfrm>
        <a:off x="2181934" y="1712203"/>
        <a:ext cx="807100" cy="802154"/>
      </dsp:txXfrm>
    </dsp:sp>
    <dsp:sp modelId="{4332C77F-7274-4CCC-82D8-7DFB2455CCD8}">
      <dsp:nvSpPr>
        <dsp:cNvPr id="0" name=""/>
        <dsp:cNvSpPr/>
      </dsp:nvSpPr>
      <dsp:spPr>
        <a:xfrm rot="20700000">
          <a:off x="2683185" y="178981"/>
          <a:ext cx="1592756" cy="1592756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100" b="1" kern="1200" dirty="0" smtClean="0"/>
            <a:t>Tecnología en la educación </a:t>
          </a:r>
          <a:endParaRPr lang="es-PE" sz="1100" b="1" kern="1200" dirty="0"/>
        </a:p>
      </dsp:txBody>
      <dsp:txXfrm rot="-20700000">
        <a:off x="3032524" y="528320"/>
        <a:ext cx="894080" cy="894080"/>
      </dsp:txXfrm>
    </dsp:sp>
    <dsp:sp modelId="{66AE4DA6-09DA-4C87-A558-997A2DA69206}">
      <dsp:nvSpPr>
        <dsp:cNvPr id="0" name=""/>
        <dsp:cNvSpPr/>
      </dsp:nvSpPr>
      <dsp:spPr>
        <a:xfrm>
          <a:off x="2899869" y="1492320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482F6E-8C38-4009-80AB-C11C247BFCD6}">
      <dsp:nvSpPr>
        <dsp:cNvPr id="0" name=""/>
        <dsp:cNvSpPr/>
      </dsp:nvSpPr>
      <dsp:spPr>
        <a:xfrm>
          <a:off x="1484793" y="9413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1D0D58A-9C6C-463E-93D2-206639860500}">
      <dsp:nvSpPr>
        <dsp:cNvPr id="0" name=""/>
        <dsp:cNvSpPr/>
      </dsp:nvSpPr>
      <dsp:spPr>
        <a:xfrm>
          <a:off x="2314764" y="-169332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70545A-BE01-48E6-BE65-7CC43738A4C8}">
      <dsp:nvSpPr>
        <dsp:cNvPr id="0" name=""/>
        <dsp:cNvSpPr/>
      </dsp:nvSpPr>
      <dsp:spPr>
        <a:xfrm rot="16200000">
          <a:off x="508000" y="-508000"/>
          <a:ext cx="2032000" cy="3048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300" kern="1200" dirty="0" smtClean="0"/>
            <a:t>Propone utilizar herramientas TIC (recursos didácticos). </a:t>
          </a:r>
          <a:endParaRPr lang="es-PE" sz="1300" kern="1200" dirty="0"/>
        </a:p>
      </dsp:txBody>
      <dsp:txXfrm rot="5400000">
        <a:off x="0" y="0"/>
        <a:ext cx="3048000" cy="1524000"/>
      </dsp:txXfrm>
    </dsp:sp>
    <dsp:sp modelId="{2AE14B8D-4012-4C52-A2AC-C5F1A5FDD32C}">
      <dsp:nvSpPr>
        <dsp:cNvPr id="0" name=""/>
        <dsp:cNvSpPr/>
      </dsp:nvSpPr>
      <dsp:spPr>
        <a:xfrm>
          <a:off x="3048000" y="15768"/>
          <a:ext cx="3048000" cy="2032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300" kern="1200" dirty="0" smtClean="0"/>
            <a:t>Acepta la utilización de los recursos TIC como un medio que construye  conocimiento. </a:t>
          </a:r>
          <a:endParaRPr lang="es-PE" sz="1300" kern="1200" dirty="0"/>
        </a:p>
      </dsp:txBody>
      <dsp:txXfrm>
        <a:off x="3048000" y="15768"/>
        <a:ext cx="3048000" cy="1524000"/>
      </dsp:txXfrm>
    </dsp:sp>
    <dsp:sp modelId="{C592C351-3578-4D6D-86F7-1B7F9D63E88C}">
      <dsp:nvSpPr>
        <dsp:cNvPr id="0" name=""/>
        <dsp:cNvSpPr/>
      </dsp:nvSpPr>
      <dsp:spPr>
        <a:xfrm rot="10800000">
          <a:off x="0" y="2032000"/>
          <a:ext cx="3048000" cy="2032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300" kern="1200" dirty="0" smtClean="0"/>
            <a:t>Busca el desarrollo de capacidades en los estudiantes al emplear los recursos TIC. </a:t>
          </a:r>
          <a:endParaRPr lang="es-PE" sz="1300" kern="1200" dirty="0"/>
        </a:p>
      </dsp:txBody>
      <dsp:txXfrm rot="10800000">
        <a:off x="0" y="2539999"/>
        <a:ext cx="3048000" cy="1524000"/>
      </dsp:txXfrm>
    </dsp:sp>
    <dsp:sp modelId="{DDEBF4B0-C0B1-446B-B0D7-3A8B30FF953B}">
      <dsp:nvSpPr>
        <dsp:cNvPr id="0" name=""/>
        <dsp:cNvSpPr/>
      </dsp:nvSpPr>
      <dsp:spPr>
        <a:xfrm rot="5400000">
          <a:off x="3556000" y="1523999"/>
          <a:ext cx="2032000" cy="30480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300" kern="1200" dirty="0" smtClean="0"/>
            <a:t>Existe dos condiciones: objetivas </a:t>
          </a:r>
          <a:r>
            <a:rPr lang="es-PE" sz="1300" kern="1200" dirty="0" smtClean="0"/>
            <a:t>y </a:t>
          </a:r>
          <a:r>
            <a:rPr lang="es-PE" sz="1300" kern="1200" dirty="0" smtClean="0"/>
            <a:t>subjetivas </a:t>
          </a:r>
          <a:r>
            <a:rPr lang="es-PE" sz="1300" kern="1200" dirty="0" smtClean="0"/>
            <a:t>(por el docente y estudiante</a:t>
          </a:r>
          <a:r>
            <a:rPr lang="es-PE" sz="1300" kern="1200" dirty="0" smtClean="0"/>
            <a:t>)</a:t>
          </a:r>
          <a:endParaRPr lang="es-PE" sz="1300" kern="1200" dirty="0"/>
        </a:p>
      </dsp:txBody>
      <dsp:txXfrm rot="-5400000">
        <a:off x="3048000" y="2539999"/>
        <a:ext cx="3048000" cy="1524000"/>
      </dsp:txXfrm>
    </dsp:sp>
    <dsp:sp modelId="{ACA3C564-93AD-4097-AA0F-435AC79432C9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tint val="6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300" b="1" kern="1200" dirty="0" smtClean="0">
              <a:latin typeface="Comic Sans MS" pitchFamily="66" charset="0"/>
            </a:rPr>
            <a:t>Práctica pedagógica innovadora para el aprendizaje</a:t>
          </a:r>
          <a:endParaRPr lang="es-PE" sz="1300" b="1" kern="1200" dirty="0">
            <a:latin typeface="Comic Sans MS" pitchFamily="66" charset="0"/>
          </a:endParaRPr>
        </a:p>
      </dsp:txBody>
      <dsp:txXfrm>
        <a:off x="2183197" y="1573596"/>
        <a:ext cx="1729606" cy="916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PE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PE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C6113DC-74D9-4F7C-8678-F6CF5EE91F28}" type="datetimeFigureOut">
              <a:rPr lang="es-PE" smtClean="0"/>
              <a:t>01/05/2013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6FD87FA-0A58-42F5-A894-96A37DC37907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://aulavirtual.perueduca.pe/mod/resource/view.php?id=2350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07704" y="260648"/>
            <a:ext cx="6120680" cy="1728192"/>
          </a:xfrm>
          <a:ln>
            <a:solidFill>
              <a:srgbClr val="FF0000"/>
            </a:solidFill>
          </a:ln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/>
            <a:r>
              <a:rPr lang="es-PE" dirty="0" smtClean="0">
                <a:solidFill>
                  <a:schemeClr val="tx1"/>
                </a:solidFill>
              </a:rPr>
              <a:t/>
            </a:r>
            <a:br>
              <a:rPr lang="es-PE" dirty="0" smtClean="0">
                <a:solidFill>
                  <a:schemeClr val="tx1"/>
                </a:solidFill>
              </a:rPr>
            </a:br>
            <a:r>
              <a:rPr lang="es-PE" dirty="0" smtClean="0"/>
              <a:t/>
            </a:r>
            <a:br>
              <a:rPr lang="es-PE" dirty="0" smtClean="0"/>
            </a:br>
            <a:r>
              <a:rPr lang="es-PE" dirty="0" smtClean="0"/>
              <a:t/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/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/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i="1" u="sng" dirty="0" smtClean="0">
                <a:hlinkClick r:id="rId2" tooltip="La práctica pedagógica en entornos innovadores de aprendizaje"/>
              </a:rPr>
              <a:t>práctica </a:t>
            </a:r>
            <a:r>
              <a:rPr lang="es-PE" i="1" u="sng" dirty="0">
                <a:hlinkClick r:id="rId2" tooltip="La práctica pedagógica en entornos innovadores de aprendizaje"/>
              </a:rPr>
              <a:t>pedagógica en entornos innovadores de </a:t>
            </a:r>
            <a:r>
              <a:rPr lang="es-PE" i="1" u="sng" dirty="0" smtClean="0">
                <a:hlinkClick r:id="rId2" tooltip="La práctica pedagógica en entornos innovadores de aprendizaje"/>
              </a:rPr>
              <a:t>aprendizaje</a:t>
            </a:r>
            <a:r>
              <a:rPr lang="es-PE" i="1" dirty="0"/>
              <a:t/>
            </a:r>
            <a:br>
              <a:rPr lang="es-PE" i="1" dirty="0"/>
            </a:br>
            <a:endParaRPr lang="es-PE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509910694"/>
              </p:ext>
            </p:extLst>
          </p:nvPr>
        </p:nvGraphicFramePr>
        <p:xfrm>
          <a:off x="1907704" y="2060848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2699792" y="6165304"/>
            <a:ext cx="5472608" cy="44190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s-PE" dirty="0" smtClean="0">
                <a:latin typeface="Comic Sans MS" pitchFamily="66" charset="0"/>
              </a:rPr>
              <a:t>Objetivo fundamental </a:t>
            </a:r>
            <a:r>
              <a:rPr lang="es-PE" b="0" dirty="0" smtClean="0">
                <a:latin typeface="Comic Sans MS" pitchFamily="66" charset="0"/>
              </a:rPr>
              <a:t>quizá sea </a:t>
            </a:r>
            <a:r>
              <a:rPr lang="es-PE" dirty="0" smtClean="0">
                <a:latin typeface="Comic Sans MS" pitchFamily="66" charset="0"/>
              </a:rPr>
              <a:t>contribuir </a:t>
            </a:r>
            <a:r>
              <a:rPr lang="es-PE" b="0" dirty="0">
                <a:latin typeface="Comic Sans MS" pitchFamily="66" charset="0"/>
              </a:rPr>
              <a:t>a</a:t>
            </a:r>
            <a:r>
              <a:rPr lang="es-PE" dirty="0">
                <a:latin typeface="Comic Sans MS" pitchFamily="66" charset="0"/>
              </a:rPr>
              <a:t> desarrollar </a:t>
            </a:r>
            <a:r>
              <a:rPr lang="es-PE" dirty="0"/>
              <a:t>la </a:t>
            </a:r>
            <a:r>
              <a:rPr lang="es-PE" dirty="0">
                <a:latin typeface="Comic Sans MS" pitchFamily="66" charset="0"/>
              </a:rPr>
              <a:t>capacidad de análisis y </a:t>
            </a:r>
            <a:r>
              <a:rPr lang="es-PE" dirty="0" smtClean="0">
                <a:latin typeface="Comic Sans MS" pitchFamily="66" charset="0"/>
              </a:rPr>
              <a:t>crítica </a:t>
            </a:r>
            <a:r>
              <a:rPr lang="es-PE" b="0" dirty="0" smtClean="0">
                <a:latin typeface="Comic Sans MS" pitchFamily="66" charset="0"/>
              </a:rPr>
              <a:t>(</a:t>
            </a:r>
            <a:r>
              <a:rPr lang="es-PE" dirty="0" smtClean="0">
                <a:latin typeface="Comic Sans MS" pitchFamily="66" charset="0"/>
              </a:rPr>
              <a:t>aprendizaje </a:t>
            </a:r>
            <a:r>
              <a:rPr lang="es-PE" b="0" dirty="0" smtClean="0">
                <a:latin typeface="Comic Sans MS" pitchFamily="66" charset="0"/>
              </a:rPr>
              <a:t>de más </a:t>
            </a:r>
            <a:r>
              <a:rPr lang="es-PE" dirty="0" smtClean="0">
                <a:latin typeface="Comic Sans MS" pitchFamily="66" charset="0"/>
              </a:rPr>
              <a:t>alto nivel </a:t>
            </a:r>
            <a:r>
              <a:rPr lang="es-PE" b="0" dirty="0" smtClean="0">
                <a:latin typeface="Comic Sans MS" pitchFamily="66" charset="0"/>
              </a:rPr>
              <a:t>para el ser </a:t>
            </a:r>
            <a:r>
              <a:rPr lang="es-PE" dirty="0" smtClean="0">
                <a:latin typeface="Comic Sans MS" pitchFamily="66" charset="0"/>
              </a:rPr>
              <a:t>humano</a:t>
            </a:r>
            <a:r>
              <a:rPr lang="es-PE" b="0" dirty="0" smtClean="0">
                <a:latin typeface="Comic Sans MS" pitchFamily="66" charset="0"/>
              </a:rPr>
              <a:t>). </a:t>
            </a:r>
            <a:endParaRPr lang="es-PE" b="0" dirty="0">
              <a:latin typeface="Comic Sans MS" pitchFamily="66" charset="0"/>
            </a:endParaRPr>
          </a:p>
          <a:p>
            <a:pPr algn="ctr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86304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1"/>
          </a:lnRef>
          <a:fillRef idx="1002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s-PE" sz="2400" dirty="0" smtClean="0">
                <a:latin typeface="Comic Sans MS" pitchFamily="66" charset="0"/>
              </a:rPr>
              <a:t/>
            </a:r>
            <a:br>
              <a:rPr lang="es-PE" sz="2400" dirty="0" smtClean="0">
                <a:latin typeface="Comic Sans MS" pitchFamily="66" charset="0"/>
              </a:rPr>
            </a:br>
            <a:r>
              <a:rPr lang="es-PE" sz="2400" dirty="0">
                <a:latin typeface="Comic Sans MS" pitchFamily="66" charset="0"/>
              </a:rPr>
              <a:t/>
            </a:r>
            <a:br>
              <a:rPr lang="es-PE" sz="2400" dirty="0">
                <a:latin typeface="Comic Sans MS" pitchFamily="66" charset="0"/>
              </a:rPr>
            </a:br>
            <a:r>
              <a:rPr lang="es-PE" sz="2400" dirty="0" smtClean="0">
                <a:latin typeface="Comic Sans MS" pitchFamily="66" charset="0"/>
              </a:rPr>
              <a:t/>
            </a:r>
            <a:br>
              <a:rPr lang="es-PE" sz="2400" dirty="0" smtClean="0">
                <a:latin typeface="Comic Sans MS" pitchFamily="66" charset="0"/>
              </a:rPr>
            </a:br>
            <a:r>
              <a:rPr lang="es-PE" sz="2400" dirty="0">
                <a:latin typeface="Comic Sans MS" pitchFamily="66" charset="0"/>
              </a:rPr>
              <a:t/>
            </a:r>
            <a:br>
              <a:rPr lang="es-PE" sz="2400" dirty="0">
                <a:latin typeface="Comic Sans MS" pitchFamily="66" charset="0"/>
              </a:rPr>
            </a:br>
            <a:r>
              <a:rPr lang="es-PE" sz="2400" dirty="0" smtClean="0">
                <a:latin typeface="Comic Sans MS" pitchFamily="66" charset="0"/>
              </a:rPr>
              <a:t/>
            </a:r>
            <a:br>
              <a:rPr lang="es-PE" sz="2400" dirty="0" smtClean="0">
                <a:latin typeface="Comic Sans MS" pitchFamily="66" charset="0"/>
              </a:rPr>
            </a:br>
            <a:r>
              <a:rPr lang="es-PE" sz="2400" dirty="0">
                <a:latin typeface="Comic Sans MS" pitchFamily="66" charset="0"/>
              </a:rPr>
              <a:t/>
            </a:r>
            <a:br>
              <a:rPr lang="es-PE" sz="2400" dirty="0">
                <a:latin typeface="Comic Sans MS" pitchFamily="66" charset="0"/>
              </a:rPr>
            </a:br>
            <a:r>
              <a:rPr lang="es-PE" sz="2400" dirty="0" smtClean="0">
                <a:latin typeface="Comic Sans MS" pitchFamily="66" charset="0"/>
              </a:rPr>
              <a:t>elementos fundamentales a considerar para ser innovadores </a:t>
            </a:r>
            <a:r>
              <a:rPr lang="es-PE" sz="2400" dirty="0">
                <a:latin typeface="Comic Sans MS" pitchFamily="66" charset="0"/>
              </a:rPr>
              <a:t/>
            </a:r>
            <a:br>
              <a:rPr lang="es-PE" sz="2400" dirty="0">
                <a:latin typeface="Comic Sans MS" pitchFamily="66" charset="0"/>
              </a:rPr>
            </a:br>
            <a:endParaRPr lang="es-PE" sz="2400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endParaRPr lang="es-PE" b="1" u="sng" dirty="0" smtClean="0">
              <a:latin typeface="Comic Sans MS" pitchFamily="66" charset="0"/>
            </a:endParaRPr>
          </a:p>
          <a:p>
            <a:endParaRPr lang="es-PE" b="1" u="sng" dirty="0">
              <a:latin typeface="Comic Sans MS" pitchFamily="66" charset="0"/>
            </a:endParaRPr>
          </a:p>
          <a:p>
            <a:r>
              <a:rPr lang="es-PE" b="1" u="sng" dirty="0" smtClean="0">
                <a:latin typeface="Comic Sans MS" pitchFamily="66" charset="0"/>
              </a:rPr>
              <a:t>Motivos que </a:t>
            </a:r>
            <a:r>
              <a:rPr lang="es-PE" b="1" u="sng" dirty="0">
                <a:latin typeface="Comic Sans MS" pitchFamily="66" charset="0"/>
              </a:rPr>
              <a:t>generan resistencia para ser innovadores </a:t>
            </a:r>
            <a:br>
              <a:rPr lang="es-PE" b="1" u="sng" dirty="0">
                <a:latin typeface="Comic Sans MS" pitchFamily="66" charset="0"/>
              </a:rPr>
            </a:br>
            <a:endParaRPr lang="es-PE" b="1" u="sng" dirty="0" smtClean="0">
              <a:latin typeface="Comic Sans MS" pitchFamily="66" charset="0"/>
            </a:endParaRPr>
          </a:p>
          <a:p>
            <a:endParaRPr lang="es-PE" b="1" u="sng" dirty="0" smtClean="0"/>
          </a:p>
          <a:p>
            <a:pPr lvl="1" algn="just"/>
            <a:r>
              <a:rPr lang="es-PE" dirty="0" smtClean="0"/>
              <a:t>Requiere esfuerzo</a:t>
            </a:r>
            <a:r>
              <a:rPr lang="es-PE" dirty="0"/>
              <a:t>, trabajo comprometido, </a:t>
            </a:r>
            <a:r>
              <a:rPr lang="es-PE" dirty="0" smtClean="0"/>
              <a:t>apertura.</a:t>
            </a:r>
          </a:p>
          <a:p>
            <a:pPr marL="365760" lvl="1" indent="0" algn="just">
              <a:buNone/>
            </a:pPr>
            <a:endParaRPr lang="es-PE" dirty="0"/>
          </a:p>
          <a:p>
            <a:pPr lvl="1" algn="just"/>
            <a:r>
              <a:rPr lang="es-PE" dirty="0" smtClean="0"/>
              <a:t>Disponibilidad, </a:t>
            </a:r>
            <a:r>
              <a:rPr lang="es-PE" dirty="0"/>
              <a:t>ganas de hacer cosas nuevas, de superar las propias limitaciones, </a:t>
            </a:r>
            <a:r>
              <a:rPr lang="es-PE" dirty="0" smtClean="0"/>
              <a:t>de romper reglas</a:t>
            </a:r>
            <a:r>
              <a:rPr lang="es-PE" dirty="0"/>
              <a:t>, de ampliar intereses y lecturas, estudio, cooperación con los </a:t>
            </a:r>
            <a:r>
              <a:rPr lang="es-PE" dirty="0" smtClean="0"/>
              <a:t>colegas. </a:t>
            </a:r>
          </a:p>
          <a:p>
            <a:pPr marL="365760" lvl="1" indent="0" algn="just">
              <a:buNone/>
            </a:pPr>
            <a:endParaRPr lang="es-PE" dirty="0"/>
          </a:p>
          <a:p>
            <a:pPr lvl="1" algn="just"/>
            <a:r>
              <a:rPr lang="es-PE" dirty="0" smtClean="0"/>
              <a:t>Aceptar que </a:t>
            </a:r>
            <a:r>
              <a:rPr lang="es-PE" dirty="0"/>
              <a:t>el movimiento vital toca a nuestra profesión y desafía las </a:t>
            </a:r>
            <a:r>
              <a:rPr lang="es-PE" dirty="0" smtClean="0"/>
              <a:t>certezas cómodamente asumidas</a:t>
            </a:r>
            <a:r>
              <a:rPr lang="es-PE" dirty="0"/>
              <a:t> </a:t>
            </a:r>
            <a:r>
              <a:rPr lang="es-PE" dirty="0" smtClean="0"/>
              <a:t>por nosotros los docentes. </a:t>
            </a:r>
          </a:p>
          <a:p>
            <a:endParaRPr lang="es-PE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endParaRPr lang="es-PE" sz="2300" b="1" u="sng" dirty="0" smtClean="0">
              <a:latin typeface="Comic Sans MS" pitchFamily="66" charset="0"/>
            </a:endParaRPr>
          </a:p>
          <a:p>
            <a:r>
              <a:rPr lang="es-PE" sz="2300" b="1" u="sng" dirty="0" smtClean="0">
                <a:latin typeface="Comic Sans MS" pitchFamily="66" charset="0"/>
              </a:rPr>
              <a:t>Requisitos </a:t>
            </a:r>
            <a:r>
              <a:rPr lang="es-PE" sz="2300" b="1" u="sng" dirty="0">
                <a:latin typeface="Comic Sans MS" pitchFamily="66" charset="0"/>
              </a:rPr>
              <a:t>para  ser innovadores:</a:t>
            </a:r>
          </a:p>
          <a:p>
            <a:pPr marL="0" indent="0">
              <a:buNone/>
            </a:pPr>
            <a:endParaRPr lang="es-PE" sz="2300" b="1" u="sng" dirty="0">
              <a:latin typeface="Comic Sans MS" pitchFamily="66" charset="0"/>
            </a:endParaRPr>
          </a:p>
          <a:p>
            <a:pPr lvl="1" algn="just"/>
            <a:r>
              <a:rPr lang="es-PE" dirty="0"/>
              <a:t>Es imprescindible el trabajo colaborativo, cada idea que pueda surgir en el grupo, y en el enriquecimiento de ésta </a:t>
            </a:r>
            <a:r>
              <a:rPr lang="es-PE" dirty="0" smtClean="0"/>
              <a:t>hasta obtener </a:t>
            </a:r>
            <a:r>
              <a:rPr lang="es-PE" dirty="0"/>
              <a:t>un resultado común, debe ser sentido por todos los participantes en la tarea </a:t>
            </a:r>
            <a:r>
              <a:rPr lang="es-PE" dirty="0" smtClean="0"/>
              <a:t>como producto </a:t>
            </a:r>
            <a:r>
              <a:rPr lang="es-PE" dirty="0"/>
              <a:t>del aporte de cada uno</a:t>
            </a:r>
            <a:r>
              <a:rPr lang="es-PE" dirty="0" smtClean="0"/>
              <a:t>.</a:t>
            </a:r>
          </a:p>
          <a:p>
            <a:pPr lvl="1" algn="just"/>
            <a:endParaRPr lang="es-PE" dirty="0"/>
          </a:p>
          <a:p>
            <a:pPr lvl="1" algn="just"/>
            <a:r>
              <a:rPr lang="es-PE" dirty="0" smtClean="0"/>
              <a:t>Una </a:t>
            </a:r>
            <a:r>
              <a:rPr lang="es-PE" b="1" dirty="0"/>
              <a:t>red innovadora </a:t>
            </a:r>
            <a:r>
              <a:rPr lang="es-PE" dirty="0"/>
              <a:t>no es un gran colectivo en el que todos piensen lo mismo. </a:t>
            </a:r>
            <a:r>
              <a:rPr lang="es-PE" b="1" dirty="0"/>
              <a:t>La creatividad </a:t>
            </a:r>
            <a:r>
              <a:rPr lang="es-PE" dirty="0"/>
              <a:t>está en cada uno y que </a:t>
            </a:r>
            <a:r>
              <a:rPr lang="es-PE" b="1" dirty="0"/>
              <a:t>posibilitan “derrames” de información</a:t>
            </a:r>
            <a:r>
              <a:rPr lang="es-PE" dirty="0"/>
              <a:t>, es decir, una puesta en común de ideas que se van enriqueciendo en el intercambio. “No se trata de que la red en sí sea inteligente, sino de que </a:t>
            </a:r>
            <a:r>
              <a:rPr lang="es-PE" b="1" dirty="0"/>
              <a:t>los individuos </a:t>
            </a:r>
            <a:r>
              <a:rPr lang="es-PE" dirty="0"/>
              <a:t>se </a:t>
            </a:r>
            <a:r>
              <a:rPr lang="es-PE" b="1" dirty="0"/>
              <a:t>hacen más inteligentes </a:t>
            </a:r>
            <a:r>
              <a:rPr lang="es-PE" dirty="0"/>
              <a:t>al estar conectados con esa red”(Johnson, </a:t>
            </a:r>
            <a:r>
              <a:rPr lang="es-PE" dirty="0" err="1"/>
              <a:t>op</a:t>
            </a:r>
            <a:r>
              <a:rPr lang="es-PE" dirty="0"/>
              <a:t>. cit.).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613212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707678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/>
            <a:r>
              <a:rPr lang="es-PE" b="1" dirty="0">
                <a:latin typeface="Comic Sans MS" pitchFamily="66" charset="0"/>
              </a:rPr>
              <a:t>La pedagogía innovadora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PE" dirty="0" smtClean="0">
                <a:latin typeface="Comic Sans MS" pitchFamily="66" charset="0"/>
              </a:rPr>
              <a:t>Se sustenta en atreverse </a:t>
            </a:r>
            <a:r>
              <a:rPr lang="es-PE" dirty="0">
                <a:latin typeface="Comic Sans MS" pitchFamily="66" charset="0"/>
              </a:rPr>
              <a:t>a </a:t>
            </a:r>
            <a:r>
              <a:rPr lang="es-PE" b="1" dirty="0">
                <a:latin typeface="Comic Sans MS" pitchFamily="66" charset="0"/>
              </a:rPr>
              <a:t>explorar</a:t>
            </a:r>
            <a:r>
              <a:rPr lang="es-PE" dirty="0">
                <a:latin typeface="Comic Sans MS" pitchFamily="66" charset="0"/>
              </a:rPr>
              <a:t> lo “</a:t>
            </a:r>
            <a:r>
              <a:rPr lang="es-PE" b="1" dirty="0">
                <a:latin typeface="Comic Sans MS" pitchFamily="66" charset="0"/>
              </a:rPr>
              <a:t>posible adyacente</a:t>
            </a:r>
            <a:r>
              <a:rPr lang="es-PE" dirty="0">
                <a:latin typeface="Comic Sans MS" pitchFamily="66" charset="0"/>
              </a:rPr>
              <a:t>”, </a:t>
            </a:r>
            <a:r>
              <a:rPr lang="es-PE" dirty="0" smtClean="0">
                <a:latin typeface="Comic Sans MS" pitchFamily="66" charset="0"/>
              </a:rPr>
              <a:t>(biólogo Stuart).  </a:t>
            </a:r>
          </a:p>
          <a:p>
            <a:pPr algn="just"/>
            <a:r>
              <a:rPr lang="es-PE" dirty="0" smtClean="0">
                <a:latin typeface="Comic Sans MS" pitchFamily="66" charset="0"/>
              </a:rPr>
              <a:t>Es necesario un </a:t>
            </a:r>
            <a:r>
              <a:rPr lang="es-PE" b="1" dirty="0" smtClean="0">
                <a:latin typeface="Comic Sans MS" pitchFamily="66" charset="0"/>
              </a:rPr>
              <a:t>espacio </a:t>
            </a:r>
            <a:r>
              <a:rPr lang="es-PE" b="1" dirty="0">
                <a:latin typeface="Comic Sans MS" pitchFamily="66" charset="0"/>
              </a:rPr>
              <a:t>creativo</a:t>
            </a:r>
            <a:r>
              <a:rPr lang="es-PE" dirty="0">
                <a:latin typeface="Comic Sans MS" pitchFamily="66" charset="0"/>
              </a:rPr>
              <a:t> es tanto más rico cuanto más </a:t>
            </a:r>
            <a:r>
              <a:rPr lang="es-PE" b="1" dirty="0" smtClean="0">
                <a:latin typeface="Comic Sans MS" pitchFamily="66" charset="0"/>
              </a:rPr>
              <a:t>cambiante</a:t>
            </a:r>
            <a:r>
              <a:rPr lang="es-PE" dirty="0" smtClean="0">
                <a:latin typeface="Comic Sans MS" pitchFamily="66" charset="0"/>
              </a:rPr>
              <a:t>, cuando </a:t>
            </a:r>
            <a:r>
              <a:rPr lang="es-PE" dirty="0">
                <a:latin typeface="Comic Sans MS" pitchFamily="66" charset="0"/>
              </a:rPr>
              <a:t>permite la </a:t>
            </a:r>
            <a:r>
              <a:rPr lang="es-PE" b="1" dirty="0">
                <a:latin typeface="Comic Sans MS" pitchFamily="66" charset="0"/>
              </a:rPr>
              <a:t>mutación</a:t>
            </a:r>
            <a:r>
              <a:rPr lang="es-PE" dirty="0">
                <a:latin typeface="Comic Sans MS" pitchFamily="66" charset="0"/>
              </a:rPr>
              <a:t>, la </a:t>
            </a:r>
            <a:r>
              <a:rPr lang="es-PE" b="1" dirty="0">
                <a:latin typeface="Comic Sans MS" pitchFamily="66" charset="0"/>
              </a:rPr>
              <a:t>migración</a:t>
            </a:r>
            <a:r>
              <a:rPr lang="es-PE" dirty="0">
                <a:latin typeface="Comic Sans MS" pitchFamily="66" charset="0"/>
              </a:rPr>
              <a:t>, la </a:t>
            </a:r>
            <a:r>
              <a:rPr lang="es-PE" b="1" dirty="0">
                <a:latin typeface="Comic Sans MS" pitchFamily="66" charset="0"/>
              </a:rPr>
              <a:t>fuga</a:t>
            </a:r>
            <a:r>
              <a:rPr lang="es-PE" dirty="0">
                <a:latin typeface="Comic Sans MS" pitchFamily="66" charset="0"/>
              </a:rPr>
              <a:t> de un territorio y la </a:t>
            </a:r>
            <a:r>
              <a:rPr lang="es-PE" b="1" dirty="0">
                <a:latin typeface="Comic Sans MS" pitchFamily="66" charset="0"/>
              </a:rPr>
              <a:t>reinserción </a:t>
            </a:r>
            <a:r>
              <a:rPr lang="es-PE" b="1" dirty="0" smtClean="0">
                <a:latin typeface="Comic Sans MS" pitchFamily="66" charset="0"/>
              </a:rPr>
              <a:t>en otros</a:t>
            </a:r>
            <a:r>
              <a:rPr lang="es-PE" dirty="0" smtClean="0">
                <a:latin typeface="Comic Sans MS" pitchFamily="66" charset="0"/>
              </a:rPr>
              <a:t>...”con </a:t>
            </a:r>
            <a:r>
              <a:rPr lang="es-PE" b="1" dirty="0" smtClean="0">
                <a:latin typeface="Comic Sans MS" pitchFamily="66" charset="0"/>
              </a:rPr>
              <a:t>reglas</a:t>
            </a:r>
            <a:r>
              <a:rPr lang="es-PE" dirty="0">
                <a:latin typeface="Comic Sans MS" pitchFamily="66" charset="0"/>
              </a:rPr>
              <a:t>, de modo </a:t>
            </a:r>
            <a:r>
              <a:rPr lang="es-PE" b="1" dirty="0">
                <a:latin typeface="Comic Sans MS" pitchFamily="66" charset="0"/>
              </a:rPr>
              <a:t>que no </a:t>
            </a:r>
            <a:r>
              <a:rPr lang="es-PE" b="1" dirty="0" smtClean="0">
                <a:latin typeface="Comic Sans MS" pitchFamily="66" charset="0"/>
              </a:rPr>
              <a:t>exceda</a:t>
            </a:r>
            <a:r>
              <a:rPr lang="es-PE" dirty="0" smtClean="0">
                <a:latin typeface="Comic Sans MS" pitchFamily="66" charset="0"/>
              </a:rPr>
              <a:t> los </a:t>
            </a:r>
            <a:r>
              <a:rPr lang="es-PE" b="1" dirty="0" smtClean="0">
                <a:latin typeface="Comic Sans MS" pitchFamily="66" charset="0"/>
              </a:rPr>
              <a:t>límites</a:t>
            </a:r>
            <a:r>
              <a:rPr lang="es-PE" dirty="0" smtClean="0">
                <a:latin typeface="Comic Sans MS" pitchFamily="66" charset="0"/>
              </a:rPr>
              <a:t> circundantes que lo conducirían a una indefinición </a:t>
            </a:r>
            <a:r>
              <a:rPr lang="es-PE" dirty="0">
                <a:latin typeface="Comic Sans MS" pitchFamily="66" charset="0"/>
              </a:rPr>
              <a:t>absoluta</a:t>
            </a:r>
            <a:r>
              <a:rPr lang="es-PE" dirty="0" smtClean="0">
                <a:latin typeface="Comic Sans MS" pitchFamily="66" charset="0"/>
              </a:rPr>
              <a:t>.</a:t>
            </a:r>
          </a:p>
          <a:p>
            <a:pPr lvl="0" algn="just"/>
            <a:r>
              <a:rPr lang="es-PE" dirty="0" smtClean="0">
                <a:latin typeface="Comic Sans MS" pitchFamily="66" charset="0"/>
              </a:rPr>
              <a:t>Promueven una </a:t>
            </a:r>
            <a:r>
              <a:rPr lang="es-PE" b="1" dirty="0">
                <a:latin typeface="Comic Sans MS" pitchFamily="66" charset="0"/>
              </a:rPr>
              <a:t>práctica pedagógica</a:t>
            </a:r>
            <a:r>
              <a:rPr lang="es-PE" dirty="0">
                <a:latin typeface="Comic Sans MS" pitchFamily="66" charset="0"/>
              </a:rPr>
              <a:t> innovadora con </a:t>
            </a:r>
            <a:r>
              <a:rPr lang="es-PE" b="1" dirty="0">
                <a:latin typeface="Comic Sans MS" pitchFamily="66" charset="0"/>
              </a:rPr>
              <a:t>pertinencia, creatividad,  criticidad y reflexión</a:t>
            </a:r>
            <a:r>
              <a:rPr lang="es-PE" dirty="0">
                <a:latin typeface="Comic Sans MS" pitchFamily="66" charset="0"/>
              </a:rPr>
              <a:t>. </a:t>
            </a:r>
          </a:p>
          <a:p>
            <a:pPr algn="just"/>
            <a:endParaRPr lang="es-PE" dirty="0" smtClean="0">
              <a:latin typeface="Comic Sans MS" pitchFamily="66" charset="0"/>
            </a:endParaRPr>
          </a:p>
          <a:p>
            <a:pPr algn="just"/>
            <a:endParaRPr lang="es-PE" dirty="0">
              <a:latin typeface="Comic Sans MS" pitchFamily="66" charset="0"/>
            </a:endParaRPr>
          </a:p>
          <a:p>
            <a:endParaRPr lang="es-PE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PE" dirty="0" smtClean="0">
                <a:latin typeface="Comic Sans MS" pitchFamily="66" charset="0"/>
              </a:rPr>
              <a:t>Requieren instituciones </a:t>
            </a:r>
            <a:r>
              <a:rPr lang="es-PE" dirty="0">
                <a:latin typeface="Comic Sans MS" pitchFamily="66" charset="0"/>
              </a:rPr>
              <a:t>innovadoras. La innovación </a:t>
            </a:r>
            <a:r>
              <a:rPr lang="es-PE" dirty="0" smtClean="0">
                <a:latin typeface="Comic Sans MS" pitchFamily="66" charset="0"/>
              </a:rPr>
              <a:t>es una </a:t>
            </a:r>
            <a:r>
              <a:rPr lang="es-PE" dirty="0">
                <a:latin typeface="Comic Sans MS" pitchFamily="66" charset="0"/>
              </a:rPr>
              <a:t>forma de pensar, una concepción educativa, una decisión</a:t>
            </a:r>
            <a:r>
              <a:rPr lang="es-PE" dirty="0" smtClean="0">
                <a:latin typeface="Comic Sans MS" pitchFamily="66" charset="0"/>
              </a:rPr>
              <a:t>...</a:t>
            </a:r>
          </a:p>
          <a:p>
            <a:pPr marL="0" indent="0" algn="just">
              <a:buNone/>
            </a:pPr>
            <a:endParaRPr lang="es-PE" dirty="0">
              <a:latin typeface="Comic Sans MS" pitchFamily="66" charset="0"/>
            </a:endParaRPr>
          </a:p>
          <a:p>
            <a:pPr algn="just"/>
            <a:r>
              <a:rPr lang="es-PE" dirty="0">
                <a:latin typeface="Comic Sans MS" pitchFamily="66" charset="0"/>
              </a:rPr>
              <a:t>La </a:t>
            </a:r>
            <a:r>
              <a:rPr lang="es-PE" b="1" dirty="0">
                <a:latin typeface="Comic Sans MS" pitchFamily="66" charset="0"/>
              </a:rPr>
              <a:t>educación tecnológica </a:t>
            </a:r>
            <a:r>
              <a:rPr lang="es-PE" dirty="0">
                <a:latin typeface="Comic Sans MS" pitchFamily="66" charset="0"/>
              </a:rPr>
              <a:t>está integrada a la </a:t>
            </a:r>
            <a:r>
              <a:rPr lang="es-PE" b="1" dirty="0">
                <a:latin typeface="Comic Sans MS" pitchFamily="66" charset="0"/>
              </a:rPr>
              <a:t>“cultura tecnológica” </a:t>
            </a:r>
            <a:r>
              <a:rPr lang="es-PE" dirty="0">
                <a:latin typeface="Comic Sans MS" pitchFamily="66" charset="0"/>
              </a:rPr>
              <a:t>que, según </a:t>
            </a:r>
            <a:r>
              <a:rPr lang="es-PE" dirty="0" smtClean="0">
                <a:latin typeface="Comic Sans MS" pitchFamily="66" charset="0"/>
              </a:rPr>
              <a:t>Quintanilla, aparece </a:t>
            </a:r>
            <a:r>
              <a:rPr lang="es-PE" dirty="0">
                <a:latin typeface="Comic Sans MS" pitchFamily="66" charset="0"/>
              </a:rPr>
              <a:t>como “[...] el conjunto de todos los </a:t>
            </a:r>
            <a:r>
              <a:rPr lang="es-PE" b="1" dirty="0">
                <a:latin typeface="Comic Sans MS" pitchFamily="66" charset="0"/>
              </a:rPr>
              <a:t>rasgos culturales incorporados </a:t>
            </a:r>
            <a:r>
              <a:rPr lang="es-PE" b="1" dirty="0" smtClean="0">
                <a:latin typeface="Comic Sans MS" pitchFamily="66" charset="0"/>
              </a:rPr>
              <a:t>a los </a:t>
            </a:r>
            <a:r>
              <a:rPr lang="es-PE" b="1" dirty="0">
                <a:latin typeface="Comic Sans MS" pitchFamily="66" charset="0"/>
              </a:rPr>
              <a:t>sistemas técnicos </a:t>
            </a:r>
            <a:r>
              <a:rPr lang="es-PE" dirty="0">
                <a:latin typeface="Comic Sans MS" pitchFamily="66" charset="0"/>
              </a:rPr>
              <a:t>de que dispone: </a:t>
            </a:r>
            <a:r>
              <a:rPr lang="es-PE" b="1" dirty="0">
                <a:latin typeface="Comic Sans MS" pitchFamily="66" charset="0"/>
              </a:rPr>
              <a:t>incluye</a:t>
            </a:r>
            <a:r>
              <a:rPr lang="es-PE" dirty="0">
                <a:latin typeface="Comic Sans MS" pitchFamily="66" charset="0"/>
              </a:rPr>
              <a:t>, por lo tanto, el nivel de </a:t>
            </a:r>
            <a:r>
              <a:rPr lang="es-PE" b="1" dirty="0">
                <a:latin typeface="Comic Sans MS" pitchFamily="66" charset="0"/>
              </a:rPr>
              <a:t>formación </a:t>
            </a:r>
            <a:r>
              <a:rPr lang="es-PE" b="1" dirty="0" smtClean="0">
                <a:latin typeface="Comic Sans MS" pitchFamily="66" charset="0"/>
              </a:rPr>
              <a:t>y entrenamiento </a:t>
            </a:r>
            <a:r>
              <a:rPr lang="es-PE" dirty="0">
                <a:latin typeface="Comic Sans MS" pitchFamily="66" charset="0"/>
              </a:rPr>
              <a:t>de sus </a:t>
            </a:r>
            <a:r>
              <a:rPr lang="es-PE" b="1" dirty="0">
                <a:latin typeface="Comic Sans MS" pitchFamily="66" charset="0"/>
              </a:rPr>
              <a:t>miembros</a:t>
            </a:r>
            <a:r>
              <a:rPr lang="es-PE" dirty="0">
                <a:latin typeface="Comic Sans MS" pitchFamily="66" charset="0"/>
              </a:rPr>
              <a:t> en el uso o diseño de esas tecnologías, pero </a:t>
            </a:r>
            <a:r>
              <a:rPr lang="es-PE" dirty="0" smtClean="0">
                <a:latin typeface="Comic Sans MS" pitchFamily="66" charset="0"/>
              </a:rPr>
              <a:t>también la </a:t>
            </a:r>
            <a:r>
              <a:rPr lang="es-PE" dirty="0">
                <a:latin typeface="Comic Sans MS" pitchFamily="66" charset="0"/>
              </a:rPr>
              <a:t>asimilación de los objetivos de esas tecnologías como valores deseables [...]”. 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es-PE" sz="2400" dirty="0" smtClean="0">
                <a:latin typeface="Comic Sans MS" pitchFamily="66" charset="0"/>
              </a:rPr>
              <a:t>Características</a:t>
            </a:r>
            <a:endParaRPr lang="es-PE" sz="2400" dirty="0">
              <a:latin typeface="Comic Sans MS" pitchFamily="66" charset="0"/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s-PE" sz="2400" dirty="0" smtClean="0">
                <a:latin typeface="Comic Sans MS" pitchFamily="66" charset="0"/>
              </a:rPr>
              <a:t>Docentes innovadores </a:t>
            </a:r>
            <a:endParaRPr lang="es-PE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19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PE" dirty="0" smtClean="0">
                <a:latin typeface="Comic Sans MS" pitchFamily="66" charset="0"/>
              </a:rPr>
              <a:t>El uso de las TIC en educación debe generar aprendizajes fundamentales que sirvan al estudiante a lo largo de toda su vida y que le permitan adaptarse a las actuales necesidades de la sociedad.</a:t>
            </a:r>
          </a:p>
          <a:p>
            <a:pPr algn="just"/>
            <a:r>
              <a:rPr lang="es-PE" dirty="0" smtClean="0">
                <a:latin typeface="Comic Sans MS" pitchFamily="66" charset="0"/>
              </a:rPr>
              <a:t>La INNOVACIÓN debe convertirse en el común denominador de nuestras actividades no solo educativas sino en los diferentes </a:t>
            </a:r>
            <a:r>
              <a:rPr lang="es-PE" dirty="0">
                <a:latin typeface="Comic Sans MS" pitchFamily="66" charset="0"/>
              </a:rPr>
              <a:t>á</a:t>
            </a:r>
            <a:r>
              <a:rPr lang="es-PE" dirty="0" smtClean="0">
                <a:latin typeface="Comic Sans MS" pitchFamily="66" charset="0"/>
              </a:rPr>
              <a:t>mbitos de desarrollo humano.  </a:t>
            </a:r>
            <a:endParaRPr lang="es-PE" dirty="0">
              <a:latin typeface="Comic Sans MS" pitchFamily="66" charset="0"/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881581944"/>
              </p:ext>
            </p:extLst>
          </p:nvPr>
        </p:nvGraphicFramePr>
        <p:xfrm>
          <a:off x="2267744" y="2606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70299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</TotalTime>
  <Words>480</Words>
  <Application>Microsoft Office PowerPoint</Application>
  <PresentationFormat>Presentación en pantalla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        práctica pedagógica en entornos innovadores de aprendizaje </vt:lpstr>
      <vt:lpstr>      elementos fundamentales a considerar para ser innovadores  </vt:lpstr>
      <vt:lpstr>La pedagogía innovadora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 en la educación  </dc:title>
  <dc:creator>PROFESORA</dc:creator>
  <cp:lastModifiedBy>PROFESORA</cp:lastModifiedBy>
  <cp:revision>23</cp:revision>
  <dcterms:created xsi:type="dcterms:W3CDTF">2013-05-02T02:31:34Z</dcterms:created>
  <dcterms:modified xsi:type="dcterms:W3CDTF">2013-05-02T04:35:22Z</dcterms:modified>
</cp:coreProperties>
</file>